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9"/>
  </p:notesMasterIdLst>
  <p:sldIdLst>
    <p:sldId id="256" r:id="rId2"/>
    <p:sldId id="257" r:id="rId3"/>
    <p:sldId id="259" r:id="rId4"/>
    <p:sldId id="260" r:id="rId5"/>
    <p:sldId id="261" r:id="rId6"/>
    <p:sldId id="262" r:id="rId7"/>
    <p:sldId id="258"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79" d="100"/>
          <a:sy n="79" d="100"/>
        </p:scale>
        <p:origin x="-119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ABA67C-06B3-674A-A186-184B6ABF1256}" type="datetimeFigureOut">
              <a:rPr lang="en-US" smtClean="0"/>
              <a:pPr/>
              <a:t>3/25/11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5D45FC-3DC8-584B-83BC-88D96A7BEC10}"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5D45FC-3DC8-584B-83BC-88D96A7BEC10}"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Great Leap Forward planned to develop agriculture and industry. Mao believed that both had to grow to allow the other to grow. Industry could only prosper if the work force was well fed, while the agricultural workers needed industry to produce the modern tools needed for modernization. To allow for this, China was reformed into a series of communes.</a:t>
            </a:r>
            <a:endParaRPr lang="en-US" dirty="0"/>
          </a:p>
        </p:txBody>
      </p:sp>
      <p:sp>
        <p:nvSpPr>
          <p:cNvPr id="4" name="Slide Number Placeholder 3"/>
          <p:cNvSpPr>
            <a:spLocks noGrp="1"/>
          </p:cNvSpPr>
          <p:nvPr>
            <p:ph type="sldNum" sz="quarter" idx="10"/>
          </p:nvPr>
        </p:nvSpPr>
        <p:spPr/>
        <p:txBody>
          <a:bodyPr/>
          <a:lstStyle/>
          <a:p>
            <a:fld id="{965D45FC-3DC8-584B-83BC-88D96A7BEC10}"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During the early 1960s, tensions with the Soviet Union convinced Mao that the Russian revolution had gone astray, which in turn made him fear that China would follow the same path. Programs carried out by his colleagues to bring China out of the economic depression caused by the Great Leap Forward made Mao doubt their revolutionary commitment and </a:t>
            </a:r>
            <a:br>
              <a:rPr lang="en-US" dirty="0" smtClean="0"/>
            </a:br>
            <a:r>
              <a:rPr lang="en-US" dirty="0" smtClean="0"/>
              <a:t>also resent his own diminished role.</a:t>
            </a:r>
          </a:p>
          <a:p>
            <a:endParaRPr lang="en-US" dirty="0"/>
          </a:p>
        </p:txBody>
      </p:sp>
      <p:sp>
        <p:nvSpPr>
          <p:cNvPr id="4" name="Slide Number Placeholder 3"/>
          <p:cNvSpPr>
            <a:spLocks noGrp="1"/>
          </p:cNvSpPr>
          <p:nvPr>
            <p:ph type="sldNum" sz="quarter" idx="10"/>
          </p:nvPr>
        </p:nvSpPr>
        <p:spPr/>
        <p:txBody>
          <a:bodyPr/>
          <a:lstStyle/>
          <a:p>
            <a:fld id="{965D45FC-3DC8-584B-83BC-88D96A7BEC10}"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Tiananmen (translated from Chinese: The Gate of Heavenly Peace) is the original gate of the Imperial Palace, commonly known as the Forbidden City. It is now one of the entrances for tourists visiting the Forbidden City. </a:t>
            </a:r>
          </a:p>
          <a:p>
            <a:r>
              <a:rPr lang="en-US" dirty="0" smtClean="0"/>
              <a:t>in the middle of Tiananmen Square sits the Renmin Yinxiong Jinian Bei, or Monument to the People's Heroes, which can be seen in the foreground. Dedicated to the men and women who died in the struggles to make China an independent nation in the century before the Communists came to power, it has acted as a lightning rod for dissent. After the start of the Falungong demonstrations, it was cordoned off from the public. </a:t>
            </a:r>
            <a:endParaRPr lang="en-US" dirty="0"/>
          </a:p>
        </p:txBody>
      </p:sp>
      <p:sp>
        <p:nvSpPr>
          <p:cNvPr id="4" name="Slide Number Placeholder 3"/>
          <p:cNvSpPr>
            <a:spLocks noGrp="1"/>
          </p:cNvSpPr>
          <p:nvPr>
            <p:ph type="sldNum" sz="quarter" idx="10"/>
          </p:nvPr>
        </p:nvSpPr>
        <p:spPr/>
        <p:txBody>
          <a:bodyPr/>
          <a:lstStyle/>
          <a:p>
            <a:fld id="{965D45FC-3DC8-584B-83BC-88D96A7BEC10}"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People's Republic of China which was established in 1949 under the leadership of Mao Zedong, is today a rapidly developing nation of a billion people; on present trends it is poised to emerge as the largest economy in the world in about two decades (by the year 2015), overtaking both Japan and the USA. The counter-revolution in the USSR and its rapid economic and social collapse since 1990 under the regime of "market reforms", lends a special interest to the sharply contrasting scenario in the world's largest remaining socialist state. The question inevitably arises: what were the characteristics of that growth strategy which permitted rapid development during the three decades 1949- 79; and what is the relation of that strategy to the apparently very different policies the Chinese planners themselves call,</a:t>
            </a:r>
            <a:r>
              <a:rPr lang="en-US" baseline="0" dirty="0" smtClean="0"/>
              <a:t> </a:t>
            </a:r>
            <a:r>
              <a:rPr lang="en-US" dirty="0" smtClean="0"/>
              <a:t>socialist market economy.</a:t>
            </a:r>
            <a:endParaRPr lang="en-US" dirty="0"/>
          </a:p>
        </p:txBody>
      </p:sp>
      <p:sp>
        <p:nvSpPr>
          <p:cNvPr id="4" name="Slide Number Placeholder 3"/>
          <p:cNvSpPr>
            <a:spLocks noGrp="1"/>
          </p:cNvSpPr>
          <p:nvPr>
            <p:ph type="sldNum" sz="quarter" idx="10"/>
          </p:nvPr>
        </p:nvSpPr>
        <p:spPr/>
        <p:txBody>
          <a:bodyPr/>
          <a:lstStyle/>
          <a:p>
            <a:fld id="{965D45FC-3DC8-584B-83BC-88D96A7BEC10}"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http://www.infoplease.com/ce6/people/A0831663.html</a:t>
            </a:r>
            <a:endParaRPr lang="en-US" dirty="0"/>
          </a:p>
        </p:txBody>
      </p:sp>
      <p:sp>
        <p:nvSpPr>
          <p:cNvPr id="4" name="Slide Number Placeholder 3"/>
          <p:cNvSpPr>
            <a:spLocks noGrp="1"/>
          </p:cNvSpPr>
          <p:nvPr>
            <p:ph type="sldNum" sz="quarter" idx="10"/>
          </p:nvPr>
        </p:nvSpPr>
        <p:spPr/>
        <p:txBody>
          <a:bodyPr/>
          <a:lstStyle/>
          <a:p>
            <a:fld id="{965D45FC-3DC8-584B-83BC-88D96A7BEC10}"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A35FDD-9DE7-5745-A084-A0C3BAE1A8B0}" type="datetimeFigureOut">
              <a:rPr lang="en-US" smtClean="0"/>
              <a:pPr/>
              <a:t>3/25/11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18613D3-1A8B-314C-9BB0-FDD3D5FED90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A35FDD-9DE7-5745-A084-A0C3BAE1A8B0}" type="datetimeFigureOut">
              <a:rPr lang="en-US" smtClean="0"/>
              <a:pPr/>
              <a:t>3/25/11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8613D3-1A8B-314C-9BB0-FDD3D5FED90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3" descr="images-8.jpg"/>
          <p:cNvPicPr>
            <a:picLocks noChangeAspect="1"/>
          </p:cNvPicPr>
          <p:nvPr/>
        </p:nvPicPr>
        <p:blipFill>
          <a:blip r:embed="rId2"/>
          <a:stretch>
            <a:fillRect/>
          </a:stretch>
        </p:blipFill>
        <p:spPr>
          <a:xfrm>
            <a:off x="-1" y="0"/>
            <a:ext cx="9144001" cy="6858000"/>
          </a:xfrm>
          <a:prstGeom prst="rect">
            <a:avLst/>
          </a:prstGeom>
        </p:spPr>
      </p:pic>
      <p:sp>
        <p:nvSpPr>
          <p:cNvPr id="5" name="TextBox 4"/>
          <p:cNvSpPr txBox="1"/>
          <p:nvPr/>
        </p:nvSpPr>
        <p:spPr>
          <a:xfrm>
            <a:off x="5650736" y="0"/>
            <a:ext cx="3493264" cy="523220"/>
          </a:xfrm>
          <a:prstGeom prst="rect">
            <a:avLst/>
          </a:prstGeom>
          <a:noFill/>
        </p:spPr>
        <p:txBody>
          <a:bodyPr wrap="none" rtlCol="0">
            <a:spAutoFit/>
          </a:bodyPr>
          <a:lstStyle/>
          <a:p>
            <a:r>
              <a:rPr lang="en-US" sz="2800" dirty="0" smtClean="0">
                <a:latin typeface="Herculanum"/>
                <a:cs typeface="Herculanum"/>
              </a:rPr>
              <a:t>Communist China</a:t>
            </a:r>
            <a:endParaRPr lang="en-US" sz="2800" dirty="0">
              <a:latin typeface="Herculanum"/>
              <a:cs typeface="Herculanum"/>
            </a:endParaRPr>
          </a:p>
        </p:txBody>
      </p:sp>
      <p:sp>
        <p:nvSpPr>
          <p:cNvPr id="6" name="TextBox 5"/>
          <p:cNvSpPr txBox="1"/>
          <p:nvPr/>
        </p:nvSpPr>
        <p:spPr>
          <a:xfrm>
            <a:off x="4729464" y="523220"/>
            <a:ext cx="4414536" cy="523220"/>
          </a:xfrm>
          <a:prstGeom prst="rect">
            <a:avLst/>
          </a:prstGeom>
          <a:noFill/>
        </p:spPr>
        <p:txBody>
          <a:bodyPr wrap="none" rtlCol="0">
            <a:spAutoFit/>
          </a:bodyPr>
          <a:lstStyle/>
          <a:p>
            <a:r>
              <a:rPr lang="en-US" sz="2800" dirty="0" smtClean="0">
                <a:latin typeface="Herculanum"/>
                <a:cs typeface="Herculanum"/>
              </a:rPr>
              <a:t>By: ShaneQuis behanan</a:t>
            </a:r>
            <a:endParaRPr lang="en-US" sz="2800" dirty="0">
              <a:latin typeface="Herculanum"/>
              <a:cs typeface="Herculanum"/>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 name="Picture 13" descr="images-1.jpg"/>
          <p:cNvPicPr>
            <a:picLocks noChangeAspect="1"/>
          </p:cNvPicPr>
          <p:nvPr/>
        </p:nvPicPr>
        <p:blipFill>
          <a:blip r:embed="rId3"/>
          <a:stretch>
            <a:fillRect/>
          </a:stretch>
        </p:blipFill>
        <p:spPr>
          <a:xfrm>
            <a:off x="0" y="-1"/>
            <a:ext cx="9144000" cy="6899155"/>
          </a:xfrm>
          <a:prstGeom prst="rect">
            <a:avLst/>
          </a:prstGeom>
        </p:spPr>
      </p:pic>
      <p:sp>
        <p:nvSpPr>
          <p:cNvPr id="15" name="TextBox 14"/>
          <p:cNvSpPr txBox="1"/>
          <p:nvPr/>
        </p:nvSpPr>
        <p:spPr>
          <a:xfrm>
            <a:off x="0" y="0"/>
            <a:ext cx="2905826" cy="584776"/>
          </a:xfrm>
          <a:prstGeom prst="rect">
            <a:avLst/>
          </a:prstGeom>
          <a:noFill/>
        </p:spPr>
        <p:txBody>
          <a:bodyPr wrap="none" rtlCol="0">
            <a:spAutoFit/>
          </a:bodyPr>
          <a:lstStyle/>
          <a:p>
            <a:r>
              <a:rPr lang="en-US" sz="3200" dirty="0" smtClean="0">
                <a:solidFill>
                  <a:schemeClr val="bg1"/>
                </a:solidFill>
                <a:latin typeface="Herculanum"/>
                <a:cs typeface="Herculanum"/>
              </a:rPr>
              <a:t>Mao Zedong</a:t>
            </a:r>
            <a:endParaRPr lang="en-US" sz="3200" dirty="0">
              <a:solidFill>
                <a:schemeClr val="bg1"/>
              </a:solidFill>
              <a:latin typeface="Herculanum"/>
              <a:cs typeface="Herculanum"/>
            </a:endParaRPr>
          </a:p>
        </p:txBody>
      </p:sp>
      <p:sp>
        <p:nvSpPr>
          <p:cNvPr id="16" name="TextBox 15"/>
          <p:cNvSpPr txBox="1"/>
          <p:nvPr/>
        </p:nvSpPr>
        <p:spPr>
          <a:xfrm>
            <a:off x="6306001" y="6581701"/>
            <a:ext cx="2837999" cy="369332"/>
          </a:xfrm>
          <a:prstGeom prst="rect">
            <a:avLst/>
          </a:prstGeom>
          <a:noFill/>
        </p:spPr>
        <p:txBody>
          <a:bodyPr wrap="none" rtlCol="0">
            <a:spAutoFit/>
          </a:bodyPr>
          <a:lstStyle/>
          <a:p>
            <a:r>
              <a:rPr lang="en-US" dirty="0" smtClean="0"/>
              <a:t>rosenblumtv.wordpress.com</a:t>
            </a:r>
            <a:endParaRPr lang="en-US" dirty="0">
              <a:latin typeface="Herculanum"/>
              <a:cs typeface="Herculanum"/>
            </a:endParaRPr>
          </a:p>
        </p:txBody>
      </p:sp>
      <p:sp>
        <p:nvSpPr>
          <p:cNvPr id="17" name="TextBox 16"/>
          <p:cNvSpPr txBox="1"/>
          <p:nvPr/>
        </p:nvSpPr>
        <p:spPr>
          <a:xfrm>
            <a:off x="197931" y="1055711"/>
            <a:ext cx="5369213" cy="369332"/>
          </a:xfrm>
          <a:prstGeom prst="rect">
            <a:avLst/>
          </a:prstGeom>
          <a:noFill/>
        </p:spPr>
        <p:txBody>
          <a:bodyPr wrap="none" rtlCol="0">
            <a:spAutoFit/>
          </a:bodyPr>
          <a:lstStyle/>
          <a:p>
            <a:r>
              <a:rPr lang="en-US" dirty="0" smtClean="0">
                <a:solidFill>
                  <a:srgbClr val="FFFFFF"/>
                </a:solidFill>
                <a:latin typeface="Herculanum"/>
                <a:cs typeface="Herculanum"/>
              </a:rPr>
              <a:t>*</a:t>
            </a:r>
            <a:r>
              <a:rPr lang="en-US" dirty="0" smtClean="0">
                <a:solidFill>
                  <a:srgbClr val="FFFFFF"/>
                </a:solidFill>
              </a:rPr>
              <a:t>1893–1976, founder of the People's Republic of China.</a:t>
            </a:r>
            <a:r>
              <a:rPr lang="en-US" dirty="0" smtClean="0">
                <a:solidFill>
                  <a:srgbClr val="FFFFFF"/>
                </a:solidFill>
                <a:latin typeface="Herculanum"/>
                <a:cs typeface="Herculanum"/>
              </a:rPr>
              <a:t>   </a:t>
            </a:r>
          </a:p>
        </p:txBody>
      </p:sp>
      <p:sp>
        <p:nvSpPr>
          <p:cNvPr id="18" name="TextBox 17"/>
          <p:cNvSpPr txBox="1"/>
          <p:nvPr/>
        </p:nvSpPr>
        <p:spPr>
          <a:xfrm>
            <a:off x="197931" y="1425043"/>
            <a:ext cx="8946069" cy="1200329"/>
          </a:xfrm>
          <a:prstGeom prst="rect">
            <a:avLst/>
          </a:prstGeom>
          <a:noFill/>
        </p:spPr>
        <p:txBody>
          <a:bodyPr wrap="square" rtlCol="0">
            <a:spAutoFit/>
          </a:bodyPr>
          <a:lstStyle/>
          <a:p>
            <a:r>
              <a:rPr lang="en-US" dirty="0" smtClean="0">
                <a:solidFill>
                  <a:srgbClr val="FFFFFF"/>
                </a:solidFill>
              </a:rPr>
              <a:t>* From 1928 until 1931 Mao, with Zhu De and others, established rural soviets in the hinterlands, and built the Red Army.</a:t>
            </a:r>
            <a:br>
              <a:rPr lang="en-US" dirty="0" smtClean="0">
                <a:solidFill>
                  <a:srgbClr val="FFFFFF"/>
                </a:solidFill>
              </a:rPr>
            </a:br>
            <a:endParaRPr lang="en-US" dirty="0">
              <a:solidFill>
                <a:srgbClr val="FFFFFF"/>
              </a:solidFill>
            </a:endParaRPr>
          </a:p>
          <a:p>
            <a:endParaRPr lang="en-US" dirty="0"/>
          </a:p>
        </p:txBody>
      </p:sp>
      <p:sp>
        <p:nvSpPr>
          <p:cNvPr id="7" name="TextBox 6"/>
          <p:cNvSpPr txBox="1"/>
          <p:nvPr/>
        </p:nvSpPr>
        <p:spPr>
          <a:xfrm>
            <a:off x="197932" y="2045441"/>
            <a:ext cx="8280114" cy="1754327"/>
          </a:xfrm>
          <a:prstGeom prst="rect">
            <a:avLst/>
          </a:prstGeom>
          <a:noFill/>
        </p:spPr>
        <p:txBody>
          <a:bodyPr wrap="square" rtlCol="0">
            <a:spAutoFit/>
          </a:bodyPr>
          <a:lstStyle/>
          <a:p>
            <a:r>
              <a:rPr lang="en-US" dirty="0" smtClean="0">
                <a:solidFill>
                  <a:srgbClr val="FFFFFF"/>
                </a:solidFill>
              </a:rPr>
              <a:t>* Mao was one of the most prominent Communist theoreticians and his ideas on revolutionary struggle and guerrilla warfare have been extremely influential, especially among Third World revolutionaries.</a:t>
            </a:r>
            <a:br>
              <a:rPr lang="en-US" dirty="0" smtClean="0">
                <a:solidFill>
                  <a:srgbClr val="FFFFFF"/>
                </a:solidFill>
              </a:rPr>
            </a:br>
            <a:r>
              <a:rPr lang="en-US" dirty="0" smtClean="0">
                <a:solidFill>
                  <a:srgbClr val="FFFFFF"/>
                </a:solidFill>
              </a:rPr>
              <a:t/>
            </a:r>
            <a:br>
              <a:rPr lang="en-US" dirty="0" smtClean="0">
                <a:solidFill>
                  <a:srgbClr val="FFFFFF"/>
                </a:solidFill>
              </a:rPr>
            </a:br>
            <a:endParaRPr lang="en-US" dirty="0" smtClean="0">
              <a:solidFill>
                <a:srgbClr val="FFFFFF"/>
              </a:solidFill>
            </a:endParaRPr>
          </a:p>
          <a:p>
            <a:endParaRPr lang="en-US" dirty="0">
              <a:solidFill>
                <a:srgbClr val="FF0000"/>
              </a:solidFill>
            </a:endParaRPr>
          </a:p>
        </p:txBody>
      </p:sp>
      <p:sp>
        <p:nvSpPr>
          <p:cNvPr id="8" name="TextBox 7"/>
          <p:cNvSpPr txBox="1"/>
          <p:nvPr/>
        </p:nvSpPr>
        <p:spPr>
          <a:xfrm>
            <a:off x="197932" y="2973876"/>
            <a:ext cx="6394660" cy="2862323"/>
          </a:xfrm>
          <a:prstGeom prst="rect">
            <a:avLst/>
          </a:prstGeom>
          <a:noFill/>
        </p:spPr>
        <p:txBody>
          <a:bodyPr wrap="square" rtlCol="0">
            <a:spAutoFit/>
          </a:bodyPr>
          <a:lstStyle/>
          <a:p>
            <a:r>
              <a:rPr lang="en-US" dirty="0" smtClean="0">
                <a:solidFill>
                  <a:schemeClr val="bg1"/>
                </a:solidFill>
              </a:rPr>
              <a:t>*MAO </a:t>
            </a:r>
            <a:r>
              <a:rPr lang="en-US" dirty="0" smtClean="0">
                <a:solidFill>
                  <a:schemeClr val="bg1"/>
                </a:solidFill>
              </a:rPr>
              <a:t>Zedong was born on December 26 in the small village of Shaoshan in the province of Hunan</a:t>
            </a:r>
            <a:r>
              <a:rPr lang="en-US" dirty="0" smtClean="0">
                <a:solidFill>
                  <a:schemeClr val="bg1"/>
                </a:solidFill>
              </a:rPr>
              <a:t> -Southeast China. </a:t>
            </a:r>
            <a:r>
              <a:rPr lang="en-US" dirty="0" smtClean="0">
                <a:solidFill>
                  <a:schemeClr val="bg1"/>
                </a:solidFill>
              </a:rPr>
              <a:t>While Mao spent much of his childhood working on the family farm, he developed a passion for learning during his brief primary education. At the age of sixteen, Mao left Shaoshan and traveled to the city of Changsha, the provincial capital, where he enrolled in middle </a:t>
            </a:r>
            <a:r>
              <a:rPr lang="en-US" dirty="0" smtClean="0">
                <a:solidFill>
                  <a:schemeClr val="bg1"/>
                </a:solidFill>
              </a:rPr>
              <a:t>school. Mao </a:t>
            </a:r>
            <a:r>
              <a:rPr lang="en-US" dirty="0" smtClean="0">
                <a:solidFill>
                  <a:schemeClr val="bg1"/>
                </a:solidFill>
              </a:rPr>
              <a:t>was born at a time of great social, political, and cultural change. China was feeling the pressure of imperialism and many scholars, government officials, and others were pushing for modernizing reforms.</a:t>
            </a:r>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images-12.jpg"/>
          <p:cNvPicPr>
            <a:picLocks noChangeAspect="1"/>
          </p:cNvPicPr>
          <p:nvPr/>
        </p:nvPicPr>
        <p:blipFill>
          <a:blip r:embed="rId3"/>
          <a:stretch>
            <a:fillRect/>
          </a:stretch>
        </p:blipFill>
        <p:spPr>
          <a:xfrm>
            <a:off x="0" y="1"/>
            <a:ext cx="9144000" cy="6858000"/>
          </a:xfrm>
          <a:prstGeom prst="rect">
            <a:avLst/>
          </a:prstGeom>
        </p:spPr>
      </p:pic>
      <p:sp>
        <p:nvSpPr>
          <p:cNvPr id="6" name="TextBox 5"/>
          <p:cNvSpPr txBox="1"/>
          <p:nvPr/>
        </p:nvSpPr>
        <p:spPr>
          <a:xfrm>
            <a:off x="0" y="1"/>
            <a:ext cx="9186680" cy="523220"/>
          </a:xfrm>
          <a:prstGeom prst="rect">
            <a:avLst/>
          </a:prstGeom>
          <a:noFill/>
        </p:spPr>
        <p:txBody>
          <a:bodyPr wrap="square" rtlCol="0">
            <a:spAutoFit/>
          </a:bodyPr>
          <a:lstStyle/>
          <a:p>
            <a:r>
              <a:rPr lang="en-US" sz="2800" dirty="0" smtClean="0">
                <a:solidFill>
                  <a:srgbClr val="FF0000"/>
                </a:solidFill>
              </a:rPr>
              <a:t>The Great Leap Forward</a:t>
            </a:r>
            <a:endParaRPr lang="en-US" sz="2800" dirty="0">
              <a:solidFill>
                <a:srgbClr val="FF0000"/>
              </a:solidFill>
            </a:endParaRPr>
          </a:p>
        </p:txBody>
      </p:sp>
      <p:sp>
        <p:nvSpPr>
          <p:cNvPr id="7" name="TextBox 6"/>
          <p:cNvSpPr txBox="1"/>
          <p:nvPr/>
        </p:nvSpPr>
        <p:spPr>
          <a:xfrm>
            <a:off x="0" y="439050"/>
            <a:ext cx="8698655" cy="1200329"/>
          </a:xfrm>
          <a:prstGeom prst="rect">
            <a:avLst/>
          </a:prstGeom>
          <a:noFill/>
        </p:spPr>
        <p:txBody>
          <a:bodyPr wrap="square" rtlCol="0">
            <a:spAutoFit/>
          </a:bodyPr>
          <a:lstStyle/>
          <a:p>
            <a:r>
              <a:rPr lang="en-US" dirty="0" smtClean="0">
                <a:solidFill>
                  <a:schemeClr val="bg1"/>
                </a:solidFill>
              </a:rPr>
              <a:t>* The Great Leap Forward planned to develop agriculture and industry. Mao believed that both had to grow to allow the other to grow. Industry could only prosper if the work force was well fed, while the agricultural workers needed industry to produce the modern tools needed for modernization. To allow for this, China was reformed into a series of communes.</a:t>
            </a:r>
            <a:endParaRPr lang="en-US" dirty="0">
              <a:solidFill>
                <a:schemeClr val="bg1"/>
              </a:solidFill>
            </a:endParaRPr>
          </a:p>
        </p:txBody>
      </p:sp>
      <p:sp>
        <p:nvSpPr>
          <p:cNvPr id="9" name="TextBox 8"/>
          <p:cNvSpPr txBox="1"/>
          <p:nvPr/>
        </p:nvSpPr>
        <p:spPr>
          <a:xfrm>
            <a:off x="6527253" y="6488669"/>
            <a:ext cx="2616747" cy="369332"/>
          </a:xfrm>
          <a:prstGeom prst="rect">
            <a:avLst/>
          </a:prstGeom>
          <a:noFill/>
        </p:spPr>
        <p:txBody>
          <a:bodyPr wrap="none" rtlCol="0">
            <a:spAutoFit/>
          </a:bodyPr>
          <a:lstStyle/>
          <a:p>
            <a:r>
              <a:rPr lang="en-US" dirty="0" smtClean="0">
                <a:solidFill>
                  <a:srgbClr val="FFFFFF"/>
                </a:solidFill>
              </a:rPr>
              <a:t>history.cultural-china.com</a:t>
            </a:r>
            <a:endParaRPr lang="en-US" dirty="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mages-6.jpg"/>
          <p:cNvPicPr>
            <a:picLocks noChangeAspect="1"/>
          </p:cNvPicPr>
          <p:nvPr/>
        </p:nvPicPr>
        <p:blipFill>
          <a:blip r:embed="rId3"/>
          <a:stretch>
            <a:fillRect/>
          </a:stretch>
        </p:blipFill>
        <p:spPr>
          <a:xfrm>
            <a:off x="0" y="0"/>
            <a:ext cx="9144000" cy="6858000"/>
          </a:xfrm>
          <a:prstGeom prst="rect">
            <a:avLst/>
          </a:prstGeom>
        </p:spPr>
      </p:pic>
      <p:sp>
        <p:nvSpPr>
          <p:cNvPr id="5" name="TextBox 4"/>
          <p:cNvSpPr txBox="1"/>
          <p:nvPr/>
        </p:nvSpPr>
        <p:spPr>
          <a:xfrm>
            <a:off x="4578627" y="0"/>
            <a:ext cx="4565373" cy="769441"/>
          </a:xfrm>
          <a:prstGeom prst="rect">
            <a:avLst/>
          </a:prstGeom>
          <a:noFill/>
        </p:spPr>
        <p:txBody>
          <a:bodyPr wrap="none" rtlCol="0">
            <a:spAutoFit/>
          </a:bodyPr>
          <a:lstStyle/>
          <a:p>
            <a:r>
              <a:rPr lang="en-US" sz="4400" dirty="0" smtClean="0">
                <a:solidFill>
                  <a:schemeClr val="bg1"/>
                </a:solidFill>
              </a:rPr>
              <a:t>Cultural Revolution</a:t>
            </a:r>
            <a:endParaRPr lang="en-US" sz="4400" dirty="0">
              <a:solidFill>
                <a:schemeClr val="bg1"/>
              </a:solidFill>
            </a:endParaRPr>
          </a:p>
        </p:txBody>
      </p:sp>
      <p:sp>
        <p:nvSpPr>
          <p:cNvPr id="7" name="TextBox 6"/>
          <p:cNvSpPr txBox="1"/>
          <p:nvPr/>
        </p:nvSpPr>
        <p:spPr>
          <a:xfrm>
            <a:off x="0" y="769441"/>
            <a:ext cx="6516660" cy="2677656"/>
          </a:xfrm>
          <a:prstGeom prst="rect">
            <a:avLst/>
          </a:prstGeom>
          <a:noFill/>
        </p:spPr>
        <p:txBody>
          <a:bodyPr wrap="square" rtlCol="0">
            <a:spAutoFit/>
          </a:bodyPr>
          <a:lstStyle/>
          <a:p>
            <a:r>
              <a:rPr lang="en-US" sz="2400" dirty="0" smtClean="0">
                <a:effectLst>
                  <a:glow rad="228600">
                    <a:schemeClr val="accent2">
                      <a:alpha val="75000"/>
                    </a:schemeClr>
                  </a:glow>
                </a:effectLst>
              </a:rPr>
              <a:t>*The movement that became known as the Great Proletarian Cultural Revolution represented an attempt by Mao to go beyond the party rectification campaigns, of which there had been many since 1942, and to devise a new and more radical method for dealing with what he saw as the bureaucratic degeneration of the party.</a:t>
            </a:r>
            <a:endParaRPr lang="en-US" sz="2400" dirty="0">
              <a:effectLst>
                <a:glow rad="228600">
                  <a:schemeClr val="accent2">
                    <a:alpha val="75000"/>
                  </a:schemeClr>
                </a:glow>
              </a:effectLst>
            </a:endParaRPr>
          </a:p>
        </p:txBody>
      </p:sp>
      <p:sp>
        <p:nvSpPr>
          <p:cNvPr id="8" name="TextBox 7"/>
          <p:cNvSpPr txBox="1"/>
          <p:nvPr/>
        </p:nvSpPr>
        <p:spPr>
          <a:xfrm>
            <a:off x="0" y="3447097"/>
            <a:ext cx="8534196" cy="2677656"/>
          </a:xfrm>
          <a:prstGeom prst="rect">
            <a:avLst/>
          </a:prstGeom>
          <a:noFill/>
        </p:spPr>
        <p:txBody>
          <a:bodyPr wrap="square" rtlCol="0">
            <a:spAutoFit/>
          </a:bodyPr>
          <a:lstStyle/>
          <a:p>
            <a:r>
              <a:rPr lang="en-US" sz="2400" dirty="0" smtClean="0">
                <a:effectLst>
                  <a:glow rad="228600">
                    <a:schemeClr val="accent2">
                      <a:alpha val="75000"/>
                    </a:schemeClr>
                  </a:glow>
                </a:effectLst>
              </a:rPr>
              <a:t>*During the early 1960s, tensions with the Soviet Union convinced Mao that the Russian revolution had gone astray, which in turn made him fear that China would follow the same path. Programs carried out by his colleagues to bring China out of the economic depression caused by the Great Leap Forward made Mao doubt their revolutionary commitment and </a:t>
            </a:r>
            <a:br>
              <a:rPr lang="en-US" sz="2400" dirty="0" smtClean="0">
                <a:effectLst>
                  <a:glow rad="228600">
                    <a:schemeClr val="accent2">
                      <a:alpha val="75000"/>
                    </a:schemeClr>
                  </a:glow>
                </a:effectLst>
              </a:rPr>
            </a:br>
            <a:r>
              <a:rPr lang="en-US" sz="2400" dirty="0" smtClean="0">
                <a:effectLst>
                  <a:glow rad="228600">
                    <a:schemeClr val="accent2">
                      <a:alpha val="75000"/>
                    </a:schemeClr>
                  </a:glow>
                </a:effectLst>
              </a:rPr>
              <a:t>also resent his own diminished role.</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mages-14.jpg"/>
          <p:cNvPicPr>
            <a:picLocks noChangeAspect="1"/>
          </p:cNvPicPr>
          <p:nvPr/>
        </p:nvPicPr>
        <p:blipFill>
          <a:blip r:embed="rId3"/>
          <a:stretch>
            <a:fillRect/>
          </a:stretch>
        </p:blipFill>
        <p:spPr>
          <a:xfrm>
            <a:off x="0" y="0"/>
            <a:ext cx="9144000" cy="6858000"/>
          </a:xfrm>
          <a:prstGeom prst="rect">
            <a:avLst/>
          </a:prstGeom>
        </p:spPr>
      </p:pic>
      <p:sp>
        <p:nvSpPr>
          <p:cNvPr id="5" name="TextBox 4"/>
          <p:cNvSpPr txBox="1"/>
          <p:nvPr/>
        </p:nvSpPr>
        <p:spPr>
          <a:xfrm>
            <a:off x="0" y="0"/>
            <a:ext cx="6977575" cy="707886"/>
          </a:xfrm>
          <a:prstGeom prst="rect">
            <a:avLst/>
          </a:prstGeom>
          <a:noFill/>
        </p:spPr>
        <p:txBody>
          <a:bodyPr wrap="square" rtlCol="0">
            <a:spAutoFit/>
          </a:bodyPr>
          <a:lstStyle/>
          <a:p>
            <a:r>
              <a:rPr lang="en-US" sz="4000" dirty="0" smtClean="0">
                <a:solidFill>
                  <a:schemeClr val="bg1"/>
                </a:solidFill>
                <a:effectLst>
                  <a:glow rad="228600">
                    <a:schemeClr val="accent2">
                      <a:alpha val="75000"/>
                    </a:schemeClr>
                  </a:glow>
                </a:effectLst>
              </a:rPr>
              <a:t>Tiananmen Square</a:t>
            </a:r>
            <a:endParaRPr lang="en-US" sz="4000" dirty="0">
              <a:solidFill>
                <a:schemeClr val="bg1"/>
              </a:solidFill>
              <a:effectLst>
                <a:glow rad="228600">
                  <a:schemeClr val="accent2">
                    <a:alpha val="75000"/>
                  </a:schemeClr>
                </a:glow>
              </a:effectLst>
            </a:endParaRPr>
          </a:p>
        </p:txBody>
      </p:sp>
      <p:sp>
        <p:nvSpPr>
          <p:cNvPr id="6" name="TextBox 5"/>
          <p:cNvSpPr txBox="1"/>
          <p:nvPr/>
        </p:nvSpPr>
        <p:spPr>
          <a:xfrm>
            <a:off x="0" y="1382450"/>
            <a:ext cx="8822453" cy="1200329"/>
          </a:xfrm>
          <a:prstGeom prst="rect">
            <a:avLst/>
          </a:prstGeom>
          <a:noFill/>
        </p:spPr>
        <p:txBody>
          <a:bodyPr wrap="square" rtlCol="0">
            <a:spAutoFit/>
          </a:bodyPr>
          <a:lstStyle/>
          <a:p>
            <a:r>
              <a:rPr lang="en-US" dirty="0" smtClean="0">
                <a:solidFill>
                  <a:srgbClr val="FFFFFF"/>
                </a:solidFill>
                <a:effectLst>
                  <a:glow rad="228600">
                    <a:schemeClr val="accent2">
                      <a:alpha val="75000"/>
                    </a:schemeClr>
                  </a:glow>
                </a:effectLst>
              </a:rPr>
              <a:t>*Tiananmen (translated from Chinese: The Gate of Heavenly Peace) is the original gate of the Imperial Palace, commonly known as the Forbidden City. It is now one of the entrances for tourists visiting the Forbidden City. </a:t>
            </a:r>
          </a:p>
          <a:p>
            <a:endParaRPr lang="en-US" dirty="0"/>
          </a:p>
        </p:txBody>
      </p:sp>
      <p:sp>
        <p:nvSpPr>
          <p:cNvPr id="8" name="Rectangle 7"/>
          <p:cNvSpPr/>
          <p:nvPr/>
        </p:nvSpPr>
        <p:spPr>
          <a:xfrm>
            <a:off x="0" y="2358855"/>
            <a:ext cx="4572000" cy="2862323"/>
          </a:xfrm>
          <a:prstGeom prst="rect">
            <a:avLst/>
          </a:prstGeom>
        </p:spPr>
        <p:txBody>
          <a:bodyPr>
            <a:spAutoFit/>
          </a:bodyPr>
          <a:lstStyle/>
          <a:p>
            <a:r>
              <a:rPr lang="en-US" dirty="0" smtClean="0">
                <a:solidFill>
                  <a:srgbClr val="FFFFFF"/>
                </a:solidFill>
                <a:effectLst>
                  <a:glow rad="228600">
                    <a:schemeClr val="accent2">
                      <a:alpha val="75000"/>
                    </a:schemeClr>
                  </a:glow>
                </a:effectLst>
              </a:rPr>
              <a:t>*in the middle of Tiananmen Square sits the Renmin Yinxiong Jinian Bei, or Monument to the People's Heroes, which can be seen in the foreground. Dedicated to the men and women who died in the struggles to make China an independent nation in the century before the Communists came to power, it has acted as a lightning rod for dissent. After the start of the Falungong demonstrations, it was cordoned off from the public. </a:t>
            </a:r>
            <a:endParaRPr lang="en-US" dirty="0">
              <a:solidFill>
                <a:srgbClr val="FFFFFF"/>
              </a:solidFill>
              <a:effectLst>
                <a:glow rad="228600">
                  <a:schemeClr val="accent2">
                    <a:alpha val="75000"/>
                  </a:schemeClr>
                </a:glow>
              </a:effectLst>
            </a:endParaRPr>
          </a:p>
        </p:txBody>
      </p:sp>
      <p:sp>
        <p:nvSpPr>
          <p:cNvPr id="10" name="TextBox 9"/>
          <p:cNvSpPr txBox="1"/>
          <p:nvPr/>
        </p:nvSpPr>
        <p:spPr>
          <a:xfrm>
            <a:off x="6977575" y="6488668"/>
            <a:ext cx="2196109" cy="369332"/>
          </a:xfrm>
          <a:prstGeom prst="rect">
            <a:avLst/>
          </a:prstGeom>
          <a:noFill/>
        </p:spPr>
        <p:txBody>
          <a:bodyPr wrap="none" rtlCol="0">
            <a:spAutoFit/>
          </a:bodyPr>
          <a:lstStyle/>
          <a:p>
            <a:r>
              <a:rPr lang="en-US" dirty="0" smtClean="0">
                <a:solidFill>
                  <a:srgbClr val="FFFFFF"/>
                </a:solidFill>
              </a:rPr>
              <a:t>latinamericangrid.org</a:t>
            </a:r>
            <a:endParaRPr lang="en-US" dirty="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mages-15.jpg"/>
          <p:cNvPicPr>
            <a:picLocks noChangeAspect="1"/>
          </p:cNvPicPr>
          <p:nvPr/>
        </p:nvPicPr>
        <p:blipFill>
          <a:blip r:embed="rId3"/>
          <a:stretch>
            <a:fillRect/>
          </a:stretch>
        </p:blipFill>
        <p:spPr>
          <a:xfrm>
            <a:off x="0" y="0"/>
            <a:ext cx="9144000" cy="6858000"/>
          </a:xfrm>
          <a:prstGeom prst="rect">
            <a:avLst/>
          </a:prstGeom>
        </p:spPr>
      </p:pic>
      <p:sp>
        <p:nvSpPr>
          <p:cNvPr id="5" name="TextBox 4"/>
          <p:cNvSpPr txBox="1"/>
          <p:nvPr/>
        </p:nvSpPr>
        <p:spPr>
          <a:xfrm>
            <a:off x="7044259" y="6488668"/>
            <a:ext cx="2099741" cy="369332"/>
          </a:xfrm>
          <a:prstGeom prst="rect">
            <a:avLst/>
          </a:prstGeom>
          <a:noFill/>
        </p:spPr>
        <p:txBody>
          <a:bodyPr wrap="none" rtlCol="0">
            <a:spAutoFit/>
          </a:bodyPr>
          <a:lstStyle/>
          <a:p>
            <a:r>
              <a:rPr lang="en-US" dirty="0" smtClean="0"/>
              <a:t>lucys6.blogspot.com</a:t>
            </a:r>
            <a:endParaRPr lang="en-US" dirty="0"/>
          </a:p>
        </p:txBody>
      </p:sp>
      <p:sp>
        <p:nvSpPr>
          <p:cNvPr id="6" name="TextBox 5"/>
          <p:cNvSpPr txBox="1"/>
          <p:nvPr/>
        </p:nvSpPr>
        <p:spPr>
          <a:xfrm>
            <a:off x="6304761" y="0"/>
            <a:ext cx="2839239" cy="461665"/>
          </a:xfrm>
          <a:prstGeom prst="rect">
            <a:avLst/>
          </a:prstGeom>
          <a:noFill/>
        </p:spPr>
        <p:txBody>
          <a:bodyPr wrap="none" rtlCol="0">
            <a:spAutoFit/>
          </a:bodyPr>
          <a:lstStyle/>
          <a:p>
            <a:r>
              <a:rPr lang="en-US" sz="2400" dirty="0" smtClean="0">
                <a:effectLst>
                  <a:glow rad="228600">
                    <a:schemeClr val="accent2">
                      <a:alpha val="75000"/>
                    </a:schemeClr>
                  </a:glow>
                </a:effectLst>
                <a:latin typeface="Herculanum"/>
                <a:cs typeface="Herculanum"/>
              </a:rPr>
              <a:t>Chinese Economy</a:t>
            </a:r>
            <a:endParaRPr lang="en-US" sz="2400" dirty="0">
              <a:effectLst>
                <a:glow rad="228600">
                  <a:schemeClr val="accent2">
                    <a:alpha val="75000"/>
                  </a:schemeClr>
                </a:glow>
              </a:effectLst>
              <a:latin typeface="Herculanum"/>
              <a:cs typeface="Herculanum"/>
            </a:endParaRPr>
          </a:p>
        </p:txBody>
      </p:sp>
      <p:sp>
        <p:nvSpPr>
          <p:cNvPr id="7" name="TextBox 6"/>
          <p:cNvSpPr txBox="1"/>
          <p:nvPr/>
        </p:nvSpPr>
        <p:spPr>
          <a:xfrm>
            <a:off x="1" y="1088702"/>
            <a:ext cx="9144000" cy="3170099"/>
          </a:xfrm>
          <a:prstGeom prst="rect">
            <a:avLst/>
          </a:prstGeom>
          <a:noFill/>
        </p:spPr>
        <p:txBody>
          <a:bodyPr wrap="square" rtlCol="0">
            <a:spAutoFit/>
          </a:bodyPr>
          <a:lstStyle/>
          <a:p>
            <a:r>
              <a:rPr lang="en-US" sz="2000" dirty="0" smtClean="0">
                <a:effectLst>
                  <a:glow rad="228600">
                    <a:schemeClr val="accent2">
                      <a:alpha val="75000"/>
                    </a:schemeClr>
                  </a:glow>
                </a:effectLst>
              </a:rPr>
              <a:t>*The People's Republic of China which was established in 1949 under the leadership of Mao Zedong, is today a rapidly developing nation of a billion people; on present trends it is poised to emerge as the largest economy in the world in about two decades (by the year 2015), overtaking both Japan and the USA. The counter-revolution in the USSR and its rapid economic and social collapse since 1990 under the regime of "market reforms", lends a special interest to the sharply contrasting scenario in the world's largest remaining socialist state. The question inevitably arises: what were the characteristics of that growth strategy which permitted rapid development during the three decades 1949- 79; and what is the relation of that strategy to the apparently very different policies the Chinese planners themselves </a:t>
            </a:r>
            <a:r>
              <a:rPr lang="en-US" sz="2000" dirty="0" smtClean="0">
                <a:effectLst>
                  <a:glow rad="228600">
                    <a:schemeClr val="accent2">
                      <a:alpha val="75000"/>
                    </a:schemeClr>
                  </a:glow>
                </a:effectLst>
              </a:rPr>
              <a:t>call, socialist </a:t>
            </a:r>
            <a:r>
              <a:rPr lang="en-US" sz="2000" dirty="0" smtClean="0">
                <a:effectLst>
                  <a:glow rad="228600">
                    <a:schemeClr val="accent2">
                      <a:alpha val="75000"/>
                    </a:schemeClr>
                  </a:glow>
                </a:effectLst>
              </a:rPr>
              <a:t>market </a:t>
            </a:r>
            <a:r>
              <a:rPr lang="en-US" sz="2000" dirty="0" smtClean="0">
                <a:effectLst>
                  <a:glow rad="228600">
                    <a:schemeClr val="accent2">
                      <a:alpha val="75000"/>
                    </a:schemeClr>
                  </a:glow>
                </a:effectLst>
              </a:rPr>
              <a:t>economy.</a:t>
            </a:r>
            <a:endParaRPr lang="en-US" sz="2000" dirty="0">
              <a:effectLst>
                <a:glow rad="228600">
                  <a:schemeClr val="accent2">
                    <a:alpha val="75000"/>
                  </a:schemeClr>
                </a:glow>
              </a:effectLs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mages-3.jpg"/>
          <p:cNvPicPr>
            <a:picLocks noChangeAspect="1"/>
          </p:cNvPicPr>
          <p:nvPr/>
        </p:nvPicPr>
        <p:blipFill>
          <a:blip r:embed="rId3"/>
          <a:stretch>
            <a:fillRect/>
          </a:stretch>
        </p:blipFill>
        <p:spPr>
          <a:xfrm>
            <a:off x="0" y="0"/>
            <a:ext cx="9144000" cy="6858000"/>
          </a:xfrm>
          <a:prstGeom prst="rect">
            <a:avLst/>
          </a:prstGeom>
        </p:spPr>
      </p:pic>
      <p:sp>
        <p:nvSpPr>
          <p:cNvPr id="5" name="TextBox 4"/>
          <p:cNvSpPr txBox="1"/>
          <p:nvPr/>
        </p:nvSpPr>
        <p:spPr>
          <a:xfrm>
            <a:off x="0" y="0"/>
            <a:ext cx="4044697" cy="769441"/>
          </a:xfrm>
          <a:prstGeom prst="rect">
            <a:avLst/>
          </a:prstGeom>
          <a:noFill/>
        </p:spPr>
        <p:txBody>
          <a:bodyPr wrap="none" rtlCol="0">
            <a:spAutoFit/>
          </a:bodyPr>
          <a:lstStyle/>
          <a:p>
            <a:r>
              <a:rPr lang="en-US" sz="4400" dirty="0" smtClean="0">
                <a:solidFill>
                  <a:srgbClr val="FF0000"/>
                </a:solidFill>
                <a:latin typeface="Herculanum"/>
                <a:cs typeface="Herculanum"/>
              </a:rPr>
              <a:t>Bibliography</a:t>
            </a:r>
            <a:endParaRPr lang="en-US" sz="4400" dirty="0">
              <a:solidFill>
                <a:srgbClr val="FF0000"/>
              </a:solidFill>
              <a:latin typeface="Herculanum"/>
              <a:cs typeface="Herculanum"/>
            </a:endParaRPr>
          </a:p>
        </p:txBody>
      </p:sp>
      <p:sp>
        <p:nvSpPr>
          <p:cNvPr id="6" name="TextBox 5"/>
          <p:cNvSpPr txBox="1"/>
          <p:nvPr/>
        </p:nvSpPr>
        <p:spPr>
          <a:xfrm>
            <a:off x="0" y="769441"/>
            <a:ext cx="9144000" cy="1938992"/>
          </a:xfrm>
          <a:prstGeom prst="rect">
            <a:avLst/>
          </a:prstGeom>
          <a:noFill/>
        </p:spPr>
        <p:txBody>
          <a:bodyPr wrap="square" rtlCol="0">
            <a:spAutoFit/>
          </a:bodyPr>
          <a:lstStyle/>
          <a:p>
            <a:r>
              <a:rPr lang="en-US" sz="2400" dirty="0" smtClean="0">
                <a:solidFill>
                  <a:srgbClr val="FFFFFF"/>
                </a:solidFill>
              </a:rPr>
              <a:t>*"Mao Zedong — Infoplease.com." </a:t>
            </a:r>
            <a:r>
              <a:rPr lang="en-US" sz="2400" i="1" dirty="0" smtClean="0">
                <a:solidFill>
                  <a:srgbClr val="FFFFFF"/>
                </a:solidFill>
              </a:rPr>
              <a:t>Infoplease: Encyclopedia, Almanac, Atlas, Biographies, Dictionary, Thesaurus. Free Online Reference, Research &amp; Homework Help. — Infoplease.com</a:t>
            </a:r>
            <a:r>
              <a:rPr lang="en-US" sz="2400" dirty="0" smtClean="0">
                <a:solidFill>
                  <a:srgbClr val="FFFFFF"/>
                </a:solidFill>
              </a:rPr>
              <a:t>. Columbia University Press, 2007. Web. 23 Mar. 2011. &lt;http://www.infoplease.com/ce6/people/A0831663.html&gt;.</a:t>
            </a:r>
            <a:endParaRPr lang="en-US" sz="2400" dirty="0">
              <a:solidFill>
                <a:srgbClr val="FFFFFF"/>
              </a:solidFill>
            </a:endParaRPr>
          </a:p>
        </p:txBody>
      </p:sp>
      <p:sp>
        <p:nvSpPr>
          <p:cNvPr id="7" name="TextBox 6"/>
          <p:cNvSpPr txBox="1"/>
          <p:nvPr/>
        </p:nvSpPr>
        <p:spPr>
          <a:xfrm>
            <a:off x="7534195" y="6488668"/>
            <a:ext cx="1609805" cy="369332"/>
          </a:xfrm>
          <a:prstGeom prst="rect">
            <a:avLst/>
          </a:prstGeom>
          <a:noFill/>
        </p:spPr>
        <p:txBody>
          <a:bodyPr wrap="square" rtlCol="0">
            <a:spAutoFit/>
          </a:bodyPr>
          <a:lstStyle/>
          <a:p>
            <a:r>
              <a:rPr lang="en-US" dirty="0" smtClean="0"/>
              <a:t>boston.com</a:t>
            </a:r>
            <a:endParaRPr lang="en-US" dirty="0"/>
          </a:p>
        </p:txBody>
      </p:sp>
      <p:sp>
        <p:nvSpPr>
          <p:cNvPr id="8" name="TextBox 7"/>
          <p:cNvSpPr txBox="1"/>
          <p:nvPr/>
        </p:nvSpPr>
        <p:spPr>
          <a:xfrm>
            <a:off x="0" y="2708433"/>
            <a:ext cx="8304946" cy="1200329"/>
          </a:xfrm>
          <a:prstGeom prst="rect">
            <a:avLst/>
          </a:prstGeom>
          <a:noFill/>
        </p:spPr>
        <p:txBody>
          <a:bodyPr wrap="square" rtlCol="0">
            <a:spAutoFit/>
          </a:bodyPr>
          <a:lstStyle/>
          <a:p>
            <a:r>
              <a:rPr lang="en-US" dirty="0" smtClean="0">
                <a:solidFill>
                  <a:schemeClr val="bg1"/>
                </a:solidFill>
              </a:rPr>
              <a:t>*"The Economic Ideas of Mao Zedong: Agricultural Transformation - Utsa Patnaik." </a:t>
            </a:r>
            <a:r>
              <a:rPr lang="en-US" i="1" dirty="0" smtClean="0">
                <a:solidFill>
                  <a:schemeClr val="bg1"/>
                </a:solidFill>
              </a:rPr>
              <a:t>Indira Gandhi National Centre for the Arts - Indira Gandhi Rashtriya Kala Kendra - इंदिरा गाँधी राष्ट्रीय कला केंद्र </a:t>
            </a:r>
            <a:r>
              <a:rPr lang="en-US" dirty="0" smtClean="0">
                <a:solidFill>
                  <a:schemeClr val="bg1"/>
                </a:solidFill>
              </a:rPr>
              <a:t>. Web. 25 Mar. 2011. &lt;http://www.ignca.nic.in/ks_41032.htm&gt;.</a:t>
            </a:r>
          </a:p>
          <a:p>
            <a:endParaRPr lang="en-US" dirty="0"/>
          </a:p>
        </p:txBody>
      </p:sp>
      <p:sp>
        <p:nvSpPr>
          <p:cNvPr id="9" name="TextBox 8"/>
          <p:cNvSpPr txBox="1"/>
          <p:nvPr/>
        </p:nvSpPr>
        <p:spPr>
          <a:xfrm>
            <a:off x="0" y="3661999"/>
            <a:ext cx="8896586" cy="1200329"/>
          </a:xfrm>
          <a:prstGeom prst="rect">
            <a:avLst/>
          </a:prstGeom>
          <a:noFill/>
        </p:spPr>
        <p:txBody>
          <a:bodyPr wrap="square" rtlCol="0">
            <a:spAutoFit/>
          </a:bodyPr>
          <a:lstStyle/>
          <a:p>
            <a:r>
              <a:rPr lang="en-US" dirty="0" smtClean="0">
                <a:solidFill>
                  <a:srgbClr val="FFFFFF"/>
                </a:solidFill>
              </a:rPr>
              <a:t>*"Tiananmen Square." </a:t>
            </a:r>
            <a:r>
              <a:rPr lang="en-US" i="1" dirty="0" smtClean="0">
                <a:solidFill>
                  <a:srgbClr val="FFFFFF"/>
                </a:solidFill>
              </a:rPr>
              <a:t>Infoplease: Encyclopedia, Almanac, Atlas, Biographies, Dictionary, Thesaurus. Free Online Reference, Research &amp; Homework Help. — Infoplease.com</a:t>
            </a:r>
            <a:r>
              <a:rPr lang="en-US" dirty="0" smtClean="0">
                <a:solidFill>
                  <a:srgbClr val="FFFFFF"/>
                </a:solidFill>
              </a:rPr>
              <a:t>. Web. 25 Mar. 2011. &lt;http://www.infoplease.com/spot/tiananmen.html&gt;.</a:t>
            </a:r>
          </a:p>
          <a:p>
            <a:endParaRPr lang="en-US" dirty="0"/>
          </a:p>
        </p:txBody>
      </p:sp>
      <p:sp>
        <p:nvSpPr>
          <p:cNvPr id="10" name="TextBox 9"/>
          <p:cNvSpPr txBox="1"/>
          <p:nvPr/>
        </p:nvSpPr>
        <p:spPr>
          <a:xfrm>
            <a:off x="0" y="4552755"/>
            <a:ext cx="8913080" cy="1200329"/>
          </a:xfrm>
          <a:prstGeom prst="rect">
            <a:avLst/>
          </a:prstGeom>
          <a:noFill/>
        </p:spPr>
        <p:txBody>
          <a:bodyPr wrap="square" rtlCol="0">
            <a:spAutoFit/>
          </a:bodyPr>
          <a:lstStyle/>
          <a:p>
            <a:r>
              <a:rPr lang="en-US" dirty="0" smtClean="0">
                <a:solidFill>
                  <a:srgbClr val="FFFFFF"/>
                </a:solidFill>
              </a:rPr>
              <a:t>*1974, July. "The Cultural Revolution." </a:t>
            </a:r>
            <a:r>
              <a:rPr lang="en-US" i="1" dirty="0" smtClean="0">
                <a:solidFill>
                  <a:srgbClr val="FFFFFF"/>
                </a:solidFill>
              </a:rPr>
              <a:t>Free Hosting, Web Hosting, Domain Names and Web Design | Fortunecity</a:t>
            </a:r>
            <a:r>
              <a:rPr lang="en-US" dirty="0" smtClean="0">
                <a:solidFill>
                  <a:srgbClr val="FFFFFF"/>
                </a:solidFill>
              </a:rPr>
              <a:t>. Web. 25 Mar. 2011. &lt;http://www.fortunecity.com/victorian/riley/787/China/Cultural/Cultural.html&gt;.</a:t>
            </a:r>
          </a:p>
          <a:p>
            <a:endParaRPr lang="en-US" dirty="0"/>
          </a:p>
        </p:txBody>
      </p:sp>
      <p:sp>
        <p:nvSpPr>
          <p:cNvPr id="11" name="TextBox 10"/>
          <p:cNvSpPr txBox="1"/>
          <p:nvPr/>
        </p:nvSpPr>
        <p:spPr>
          <a:xfrm>
            <a:off x="0" y="5657671"/>
            <a:ext cx="9144000" cy="1200329"/>
          </a:xfrm>
          <a:prstGeom prst="rect">
            <a:avLst/>
          </a:prstGeom>
          <a:noFill/>
        </p:spPr>
        <p:txBody>
          <a:bodyPr wrap="square" rtlCol="0">
            <a:spAutoFit/>
          </a:bodyPr>
          <a:lstStyle/>
          <a:p>
            <a:r>
              <a:rPr lang="en-US" dirty="0" smtClean="0">
                <a:solidFill>
                  <a:srgbClr val="FFFFFF"/>
                </a:solidFill>
              </a:rPr>
              <a:t>*"Mao Zedong — Infoplease.com." </a:t>
            </a:r>
            <a:r>
              <a:rPr lang="en-US" i="1" dirty="0" smtClean="0">
                <a:solidFill>
                  <a:srgbClr val="FFFFFF"/>
                </a:solidFill>
              </a:rPr>
              <a:t>Infoplease: Encyclopedia, Almanac, Atlas, Biographies, Dictionary, Thesaurus. Free Online Reference, Research &amp; Homework Help. — Infoplease.com</a:t>
            </a:r>
            <a:r>
              <a:rPr lang="en-US" dirty="0" smtClean="0">
                <a:solidFill>
                  <a:srgbClr val="FFFFFF"/>
                </a:solidFill>
              </a:rPr>
              <a:t>. Web. 25 Mar. 2011. &lt;http://www.infoplease.com/ce6/people/A0831663.html&gt;.</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117</TotalTime>
  <Words>1396</Words>
  <Application>Microsoft Macintosh PowerPoint</Application>
  <PresentationFormat>On-screen Show (4:3)</PresentationFormat>
  <Paragraphs>41</Paragraphs>
  <Slides>7</Slides>
  <Notes>6</Notes>
  <HiddenSlides>0</HiddenSlides>
  <MMClips>0</MMClips>
  <ScaleCrop>false</ScaleCrop>
  <HeadingPairs>
    <vt:vector size="4" baseType="variant">
      <vt:variant>
        <vt:lpstr>Design Template</vt:lpstr>
      </vt:variant>
      <vt:variant>
        <vt:i4>1</vt:i4>
      </vt:variant>
      <vt:variant>
        <vt:lpstr>Slide Titles</vt:lpstr>
      </vt:variant>
      <vt:variant>
        <vt:i4>7</vt:i4>
      </vt:variant>
    </vt:vector>
  </HeadingPairs>
  <TitlesOfParts>
    <vt:vector size="8" baseType="lpstr">
      <vt:lpstr>Office Theme</vt:lpstr>
      <vt:lpstr>Slide 1</vt:lpstr>
      <vt:lpstr>Slide 2</vt:lpstr>
      <vt:lpstr>Slide 3</vt:lpstr>
      <vt:lpstr>Slide 4</vt:lpstr>
      <vt:lpstr>Slide 5</vt:lpstr>
      <vt:lpstr>Slide 6</vt:lpstr>
      <vt:lpstr>Slide 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cp:revision>
  <dcterms:created xsi:type="dcterms:W3CDTF">2011-03-25T13:25:31Z</dcterms:created>
  <dcterms:modified xsi:type="dcterms:W3CDTF">2011-03-25T14:03:05Z</dcterms:modified>
</cp:coreProperties>
</file>